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Source Sans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331389-A9B3-4B19-BE6D-3936FC7B967D}">
  <a:tblStyle styleId="{8A331389-A9B3-4B19-BE6D-3936FC7B967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ansPro-bold.fntdata"/><Relationship Id="rId11" Type="http://schemas.openxmlformats.org/officeDocument/2006/relationships/slide" Target="slides/slide5.xml"/><Relationship Id="rId22" Type="http://schemas.openxmlformats.org/officeDocument/2006/relationships/font" Target="fonts/SourceSansPro-boldItalic.fntdata"/><Relationship Id="rId10" Type="http://schemas.openxmlformats.org/officeDocument/2006/relationships/slide" Target="slides/slide4.xml"/><Relationship Id="rId21" Type="http://schemas.openxmlformats.org/officeDocument/2006/relationships/font" Target="fonts/SourceSansPr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slideMaster" Target="slideMasters/slideMaster1.xml"/><Relationship Id="rId19" Type="http://schemas.openxmlformats.org/officeDocument/2006/relationships/font" Target="fonts/SourceSansPro-regular.fntdata"/><Relationship Id="rId6" Type="http://schemas.openxmlformats.org/officeDocument/2006/relationships/notesMaster" Target="notesMasters/notesMaster1.xml"/><Relationship Id="rId18" Type="http://schemas.openxmlformats.org/officeDocument/2006/relationships/font" Target="fonts/Raleway-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99c14fa8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99c14fa8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99c14fa8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99c14fa8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99c14fa8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99c14fa8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99c14fa8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99c14fa8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99c14fa8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99c14fa8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99c14fa8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99c14fa8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99c14fa8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99c14fa8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Ending Abortion</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and Why Through Dialogue</a:t>
            </a:r>
            <a:endParaRPr/>
          </a:p>
        </p:txBody>
      </p:sp>
      <p:sp>
        <p:nvSpPr>
          <p:cNvPr id="60" name="Google Shape;60;p13"/>
          <p:cNvSpPr txBox="1"/>
          <p:nvPr/>
        </p:nvSpPr>
        <p:spPr>
          <a:xfrm>
            <a:off x="6353750" y="4459950"/>
            <a:ext cx="248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Trevor Pollo, Protect Life MI</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This Matters</a:t>
            </a:r>
            <a:endParaRPr/>
          </a:p>
        </p:txBody>
      </p:sp>
      <p:sp>
        <p:nvSpPr>
          <p:cNvPr id="66" name="Google Shape;66;p1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Abortion is the most significant injustice of the past 50 years, as shown by:</a:t>
            </a:r>
            <a:endParaRPr sz="1700"/>
          </a:p>
          <a:p>
            <a:pPr indent="-336550" lvl="0" marL="457200" rtl="0" algn="l">
              <a:spcBef>
                <a:spcPts val="1200"/>
              </a:spcBef>
              <a:spcAft>
                <a:spcPts val="0"/>
              </a:spcAft>
              <a:buSzPts val="1700"/>
              <a:buAutoNum type="arabicPeriod"/>
            </a:pPr>
            <a:r>
              <a:rPr lang="en" sz="1700"/>
              <a:t>The Victim</a:t>
            </a:r>
            <a:endParaRPr sz="1700"/>
          </a:p>
          <a:p>
            <a:pPr indent="-336550" lvl="0" marL="457200" rtl="0" algn="l">
              <a:spcBef>
                <a:spcPts val="0"/>
              </a:spcBef>
              <a:spcAft>
                <a:spcPts val="0"/>
              </a:spcAft>
              <a:buSzPts val="1700"/>
              <a:buAutoNum type="arabicPeriod"/>
            </a:pPr>
            <a:r>
              <a:rPr lang="en" sz="1700"/>
              <a:t>The Scale</a:t>
            </a:r>
            <a:endParaRPr sz="1700"/>
          </a:p>
          <a:p>
            <a:pPr indent="-336550" lvl="0" marL="457200" rtl="0" algn="l">
              <a:spcBef>
                <a:spcPts val="0"/>
              </a:spcBef>
              <a:spcAft>
                <a:spcPts val="0"/>
              </a:spcAft>
              <a:buSzPts val="1700"/>
              <a:buAutoNum type="arabicPeriod"/>
            </a:pPr>
            <a:r>
              <a:rPr lang="en" sz="1700"/>
              <a:t>The Consequence</a:t>
            </a:r>
            <a:endParaRPr sz="1700"/>
          </a:p>
          <a:p>
            <a:pPr indent="-336550" lvl="0" marL="457200" rtl="0" algn="l">
              <a:spcBef>
                <a:spcPts val="0"/>
              </a:spcBef>
              <a:spcAft>
                <a:spcPts val="0"/>
              </a:spcAft>
              <a:buSzPts val="1700"/>
              <a:buAutoNum type="arabicPeriod"/>
            </a:pPr>
            <a:r>
              <a:rPr lang="en" sz="1700"/>
              <a:t>The Suffering</a:t>
            </a:r>
            <a:endParaRPr sz="1700"/>
          </a:p>
          <a:p>
            <a:pPr indent="0" lvl="0" marL="0" rtl="0" algn="l">
              <a:spcBef>
                <a:spcPts val="1200"/>
              </a:spcBef>
              <a:spcAft>
                <a:spcPts val="0"/>
              </a:spcAft>
              <a:buNone/>
            </a:pPr>
            <a:r>
              <a:t/>
            </a:r>
            <a:endParaRPr sz="1700"/>
          </a:p>
          <a:p>
            <a:pPr indent="0" lvl="0" marL="0" rtl="0" algn="ctr">
              <a:spcBef>
                <a:spcPts val="1200"/>
              </a:spcBef>
              <a:spcAft>
                <a:spcPts val="1200"/>
              </a:spcAft>
              <a:buNone/>
            </a:pPr>
            <a:r>
              <a:rPr lang="en" sz="1700"/>
              <a:t>A rate of life taken never before replicated in human history.</a:t>
            </a:r>
            <a:endParaRPr sz="1700"/>
          </a:p>
        </p:txBody>
      </p:sp>
      <p:pic>
        <p:nvPicPr>
          <p:cNvPr id="67" name="Google Shape;67;p14"/>
          <p:cNvPicPr preferRelativeResize="0"/>
          <p:nvPr/>
        </p:nvPicPr>
        <p:blipFill>
          <a:blip r:embed="rId3">
            <a:alphaModFix/>
          </a:blip>
          <a:stretch>
            <a:fillRect/>
          </a:stretch>
        </p:blipFill>
        <p:spPr>
          <a:xfrm>
            <a:off x="4497625" y="946000"/>
            <a:ext cx="4527601" cy="32515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 Want to Make Abortion: </a:t>
            </a:r>
            <a:endParaRPr/>
          </a:p>
        </p:txBody>
      </p:sp>
      <p:graphicFrame>
        <p:nvGraphicFramePr>
          <p:cNvPr id="73" name="Google Shape;73;p15"/>
          <p:cNvGraphicFramePr/>
          <p:nvPr/>
        </p:nvGraphicFramePr>
        <p:xfrm>
          <a:off x="952500" y="1434325"/>
          <a:ext cx="3000000" cy="3000000"/>
        </p:xfrm>
        <a:graphic>
          <a:graphicData uri="http://schemas.openxmlformats.org/drawingml/2006/table">
            <a:tbl>
              <a:tblPr>
                <a:noFill/>
                <a:tableStyleId>{8A331389-A9B3-4B19-BE6D-3936FC7B967D}</a:tableStyleId>
              </a:tblPr>
              <a:tblGrid>
                <a:gridCol w="2413000"/>
                <a:gridCol w="2413000"/>
                <a:gridCol w="2413000"/>
              </a:tblGrid>
              <a:tr h="666750">
                <a:tc>
                  <a:txBody>
                    <a:bodyPr/>
                    <a:lstStyle/>
                    <a:p>
                      <a:pPr indent="0" lvl="0" marL="0" rtl="0" algn="ctr">
                        <a:spcBef>
                          <a:spcPts val="0"/>
                        </a:spcBef>
                        <a:spcAft>
                          <a:spcPts val="0"/>
                        </a:spcAft>
                        <a:buNone/>
                      </a:pPr>
                      <a:r>
                        <a:rPr b="1" lang="en" sz="2100"/>
                        <a:t>Unlawful</a:t>
                      </a:r>
                      <a:endParaRPr b="1" sz="2100"/>
                    </a:p>
                  </a:txBody>
                  <a:tcPr marT="91425" marB="91425" marR="91425" marL="91425" anchor="ctr"/>
                </a:tc>
                <a:tc>
                  <a:txBody>
                    <a:bodyPr/>
                    <a:lstStyle/>
                    <a:p>
                      <a:pPr indent="0" lvl="0" marL="0" rtl="0" algn="ctr">
                        <a:spcBef>
                          <a:spcPts val="0"/>
                        </a:spcBef>
                        <a:spcAft>
                          <a:spcPts val="0"/>
                        </a:spcAft>
                        <a:buNone/>
                      </a:pPr>
                      <a:r>
                        <a:rPr b="1" lang="en" sz="2100"/>
                        <a:t>Unthinkable</a:t>
                      </a:r>
                      <a:endParaRPr b="1" sz="2100"/>
                    </a:p>
                  </a:txBody>
                  <a:tcPr marT="91425" marB="91425" marR="91425" marL="91425" anchor="ctr"/>
                </a:tc>
                <a:tc>
                  <a:txBody>
                    <a:bodyPr/>
                    <a:lstStyle/>
                    <a:p>
                      <a:pPr indent="0" lvl="0" marL="0" rtl="0" algn="ctr">
                        <a:spcBef>
                          <a:spcPts val="0"/>
                        </a:spcBef>
                        <a:spcAft>
                          <a:spcPts val="0"/>
                        </a:spcAft>
                        <a:buNone/>
                      </a:pPr>
                      <a:r>
                        <a:rPr b="1" lang="en" sz="2100"/>
                        <a:t>Unnecessary</a:t>
                      </a:r>
                      <a:endParaRPr b="1" sz="2100"/>
                    </a:p>
                  </a:txBody>
                  <a:tcPr marT="91425" marB="91425" marR="91425" marL="91425" anchor="ctr"/>
                </a:tc>
              </a:tr>
              <a:tr h="1361525">
                <a:tc>
                  <a:txBody>
                    <a:bodyPr/>
                    <a:lstStyle/>
                    <a:p>
                      <a:pPr indent="0" lvl="0" marL="0" rtl="0" algn="l">
                        <a:spcBef>
                          <a:spcPts val="0"/>
                        </a:spcBef>
                        <a:spcAft>
                          <a:spcPts val="0"/>
                        </a:spcAft>
                        <a:buNone/>
                      </a:pPr>
                      <a:r>
                        <a:rPr lang="en" sz="1600"/>
                        <a:t>The intentional killing of innocent human beings should never be legal. The role of government is to protect the vulnerable, an allow the law to be a moral teacher.</a:t>
                      </a:r>
                      <a:endParaRPr sz="1600"/>
                    </a:p>
                  </a:txBody>
                  <a:tcPr marT="91425" marB="91425" marR="91425" marL="91425"/>
                </a:tc>
                <a:tc>
                  <a:txBody>
                    <a:bodyPr/>
                    <a:lstStyle/>
                    <a:p>
                      <a:pPr indent="0" lvl="0" marL="0" rtl="0" algn="l">
                        <a:spcBef>
                          <a:spcPts val="0"/>
                        </a:spcBef>
                        <a:spcAft>
                          <a:spcPts val="0"/>
                        </a:spcAft>
                        <a:buNone/>
                      </a:pPr>
                      <a:r>
                        <a:rPr lang="en" sz="1600"/>
                        <a:t>The culture of our day lies to women when it says you are not strong enough or capable enough to be pregnant and go to school, pursue a career, or face your family.</a:t>
                      </a:r>
                      <a:endParaRPr sz="1600"/>
                    </a:p>
                  </a:txBody>
                  <a:tcPr marT="91425" marB="91425" marR="91425" marL="91425"/>
                </a:tc>
                <a:tc>
                  <a:txBody>
                    <a:bodyPr/>
                    <a:lstStyle/>
                    <a:p>
                      <a:pPr indent="0" lvl="0" marL="0" rtl="0" algn="l">
                        <a:spcBef>
                          <a:spcPts val="0"/>
                        </a:spcBef>
                        <a:spcAft>
                          <a:spcPts val="0"/>
                        </a:spcAft>
                        <a:buNone/>
                      </a:pPr>
                      <a:r>
                        <a:rPr lang="en" sz="1600"/>
                        <a:t>We need to fill the gap for women when they feel like abortion is their only option. We should do everything we can for women in those situations. The only thing we cannot do, is kill. </a:t>
                      </a:r>
                      <a:endParaRPr sz="16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Frame the Argument</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 need to help people who support abortion, see it as an injustice.</a:t>
            </a:r>
            <a:endParaRPr/>
          </a:p>
          <a:p>
            <a:pPr indent="-342900" lvl="0" marL="457200" rtl="0" algn="l">
              <a:spcBef>
                <a:spcPts val="0"/>
              </a:spcBef>
              <a:spcAft>
                <a:spcPts val="0"/>
              </a:spcAft>
              <a:buSzPts val="1800"/>
              <a:buChar char="●"/>
            </a:pPr>
            <a:r>
              <a:rPr lang="en"/>
              <a:t>That is why we need to approach it from </a:t>
            </a:r>
            <a:r>
              <a:rPr b="1" lang="en"/>
              <a:t>their worldview</a:t>
            </a:r>
            <a:r>
              <a:rPr lang="en"/>
              <a:t>, not our own</a:t>
            </a:r>
            <a:endParaRPr/>
          </a:p>
          <a:p>
            <a:pPr indent="0" lvl="0" marL="0" rtl="0" algn="l">
              <a:spcBef>
                <a:spcPts val="1200"/>
              </a:spcBef>
              <a:spcAft>
                <a:spcPts val="0"/>
              </a:spcAft>
              <a:buNone/>
            </a:pPr>
            <a:r>
              <a:t/>
            </a:r>
            <a:endParaRPr/>
          </a:p>
          <a:p>
            <a:pPr indent="0" lvl="0" marL="0" rtl="0" algn="ctr">
              <a:spcBef>
                <a:spcPts val="1200"/>
              </a:spcBef>
              <a:spcAft>
                <a:spcPts val="0"/>
              </a:spcAft>
              <a:buNone/>
            </a:pPr>
            <a:r>
              <a:rPr b="1" lang="en"/>
              <a:t>The most effective way to do so is to frame your argument as one that </a:t>
            </a:r>
            <a:r>
              <a:rPr b="1" lang="en"/>
              <a:t>emanates</a:t>
            </a:r>
            <a:r>
              <a:rPr b="1" lang="en"/>
              <a:t> from a position of:</a:t>
            </a:r>
            <a:endParaRPr b="1"/>
          </a:p>
          <a:p>
            <a:pPr indent="-361950" lvl="0" marL="457200" rtl="0" algn="ctr">
              <a:spcBef>
                <a:spcPts val="1200"/>
              </a:spcBef>
              <a:spcAft>
                <a:spcPts val="0"/>
              </a:spcAft>
              <a:buSzPts val="2100"/>
              <a:buAutoNum type="arabicPeriod"/>
            </a:pPr>
            <a:r>
              <a:rPr b="1" lang="en" sz="2100"/>
              <a:t>Human Equality</a:t>
            </a:r>
            <a:endParaRPr b="1" sz="2100"/>
          </a:p>
          <a:p>
            <a:pPr indent="-361950" lvl="0" marL="457200" rtl="0" algn="ctr">
              <a:spcBef>
                <a:spcPts val="0"/>
              </a:spcBef>
              <a:spcAft>
                <a:spcPts val="0"/>
              </a:spcAft>
              <a:buSzPts val="2100"/>
              <a:buAutoNum type="arabicPeriod"/>
            </a:pPr>
            <a:r>
              <a:rPr b="1" lang="en" sz="2100"/>
              <a:t>Human Rights</a:t>
            </a:r>
            <a:endParaRPr b="1" sz="2100"/>
          </a:p>
          <a:p>
            <a:pPr indent="-361950" lvl="0" marL="457200" rtl="0" algn="ctr">
              <a:spcBef>
                <a:spcPts val="0"/>
              </a:spcBef>
              <a:spcAft>
                <a:spcPts val="0"/>
              </a:spcAft>
              <a:buSzPts val="2100"/>
              <a:buAutoNum type="arabicPeriod"/>
            </a:pPr>
            <a:r>
              <a:rPr b="1" lang="en" sz="2100"/>
              <a:t>Non-Violence</a:t>
            </a:r>
            <a:endParaRPr b="1"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Human Rights Argument</a:t>
            </a:r>
            <a:endParaRPr/>
          </a:p>
        </p:txBody>
      </p:sp>
      <p:sp>
        <p:nvSpPr>
          <p:cNvPr id="85" name="Google Shape;85;p17"/>
          <p:cNvSpPr txBox="1"/>
          <p:nvPr>
            <p:ph idx="1" type="body"/>
          </p:nvPr>
        </p:nvSpPr>
        <p:spPr>
          <a:xfrm>
            <a:off x="3641900" y="1152475"/>
            <a:ext cx="51903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1900"/>
              <a:t>Our rights must be grounded in something we all share, at all time, equally</a:t>
            </a:r>
            <a:endParaRPr sz="1900"/>
          </a:p>
          <a:p>
            <a:pPr indent="0" lvl="0" marL="0" rtl="0" algn="l">
              <a:spcBef>
                <a:spcPts val="1200"/>
              </a:spcBef>
              <a:spcAft>
                <a:spcPts val="0"/>
              </a:spcAft>
              <a:buNone/>
            </a:pPr>
            <a:r>
              <a:t/>
            </a:r>
            <a:endParaRPr sz="1900"/>
          </a:p>
          <a:p>
            <a:pPr indent="0" lvl="0" marL="0" rtl="0" algn="l">
              <a:spcBef>
                <a:spcPts val="1200"/>
              </a:spcBef>
              <a:spcAft>
                <a:spcPts val="0"/>
              </a:spcAft>
              <a:buNone/>
            </a:pPr>
            <a:r>
              <a:rPr lang="en" sz="1900"/>
              <a:t>If we all share this thing equally, then we all are a part of the same human family and possess the same fundamental rights</a:t>
            </a:r>
            <a:endParaRPr sz="1900"/>
          </a:p>
          <a:p>
            <a:pPr indent="0" lvl="0" marL="0" rtl="0" algn="l">
              <a:spcBef>
                <a:spcPts val="1200"/>
              </a:spcBef>
              <a:spcAft>
                <a:spcPts val="0"/>
              </a:spcAft>
              <a:buNone/>
            </a:pPr>
            <a:r>
              <a:t/>
            </a:r>
            <a:endParaRPr sz="1900"/>
          </a:p>
          <a:p>
            <a:pPr indent="0" lvl="0" marL="0" rtl="0" algn="l">
              <a:spcBef>
                <a:spcPts val="1200"/>
              </a:spcBef>
              <a:spcAft>
                <a:spcPts val="1200"/>
              </a:spcAft>
              <a:buNone/>
            </a:pPr>
            <a:r>
              <a:rPr lang="en" sz="1900"/>
              <a:t>The only thing that meets that qualification for where our rights come from, is our shared </a:t>
            </a:r>
            <a:r>
              <a:rPr b="1" lang="en" sz="1900"/>
              <a:t>humanity</a:t>
            </a:r>
            <a:endParaRPr b="1" sz="1900"/>
          </a:p>
        </p:txBody>
      </p:sp>
      <p:pic>
        <p:nvPicPr>
          <p:cNvPr id="86" name="Google Shape;86;p17"/>
          <p:cNvPicPr preferRelativeResize="0"/>
          <p:nvPr/>
        </p:nvPicPr>
        <p:blipFill>
          <a:blip r:embed="rId3">
            <a:alphaModFix/>
          </a:blip>
          <a:stretch>
            <a:fillRect/>
          </a:stretch>
        </p:blipFill>
        <p:spPr>
          <a:xfrm>
            <a:off x="253275" y="1877863"/>
            <a:ext cx="3337101" cy="1965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Preventing Dehumanization of the Vulnerable</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Humanity always finds a way to “other” or </a:t>
            </a:r>
            <a:r>
              <a:rPr lang="en"/>
              <a:t>dehumanize</a:t>
            </a:r>
            <a:r>
              <a:rPr lang="en"/>
              <a:t> certain groups of people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Just like it was and continues to be wrong to do so based on race, religion, gender, etc., it is also wrong to do so on </a:t>
            </a:r>
            <a:r>
              <a:rPr lang="en"/>
              <a:t>the</a:t>
            </a:r>
            <a:r>
              <a:rPr lang="en"/>
              <a:t> basis of:</a:t>
            </a:r>
            <a:endParaRPr/>
          </a:p>
          <a:p>
            <a:pPr indent="-342900" lvl="0" marL="457200" rtl="0" algn="l">
              <a:spcBef>
                <a:spcPts val="1200"/>
              </a:spcBef>
              <a:spcAft>
                <a:spcPts val="0"/>
              </a:spcAft>
              <a:buSzPts val="1800"/>
              <a:buAutoNum type="arabicPeriod"/>
            </a:pPr>
            <a:r>
              <a:rPr b="1" lang="en"/>
              <a:t>S</a:t>
            </a:r>
            <a:r>
              <a:rPr lang="en"/>
              <a:t>IZE</a:t>
            </a:r>
            <a:endParaRPr/>
          </a:p>
          <a:p>
            <a:pPr indent="-342900" lvl="0" marL="457200" rtl="0" algn="l">
              <a:spcBef>
                <a:spcPts val="0"/>
              </a:spcBef>
              <a:spcAft>
                <a:spcPts val="0"/>
              </a:spcAft>
              <a:buSzPts val="1800"/>
              <a:buAutoNum type="arabicPeriod"/>
            </a:pPr>
            <a:r>
              <a:rPr b="1" lang="en"/>
              <a:t>L</a:t>
            </a:r>
            <a:r>
              <a:rPr lang="en"/>
              <a:t>EVEL OF DEVELOPMENT</a:t>
            </a:r>
            <a:endParaRPr/>
          </a:p>
          <a:p>
            <a:pPr indent="-342900" lvl="0" marL="457200" rtl="0" algn="l">
              <a:spcBef>
                <a:spcPts val="0"/>
              </a:spcBef>
              <a:spcAft>
                <a:spcPts val="0"/>
              </a:spcAft>
              <a:buSzPts val="1800"/>
              <a:buAutoNum type="arabicPeriod"/>
            </a:pPr>
            <a:r>
              <a:rPr b="1" lang="en"/>
              <a:t>E</a:t>
            </a:r>
            <a:r>
              <a:rPr lang="en"/>
              <a:t>NVIRONMENT</a:t>
            </a:r>
            <a:endParaRPr/>
          </a:p>
          <a:p>
            <a:pPr indent="-342900" lvl="0" marL="457200" rtl="0" algn="l">
              <a:spcBef>
                <a:spcPts val="0"/>
              </a:spcBef>
              <a:spcAft>
                <a:spcPts val="0"/>
              </a:spcAft>
              <a:buSzPts val="1800"/>
              <a:buAutoNum type="arabicPeriod"/>
            </a:pPr>
            <a:r>
              <a:rPr b="1" lang="en"/>
              <a:t>D</a:t>
            </a:r>
            <a:r>
              <a:rPr lang="en"/>
              <a:t>EGREE OF DEPENDANCE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carry out this method</a:t>
            </a:r>
            <a:endParaRPr/>
          </a:p>
        </p:txBody>
      </p:sp>
      <p:pic>
        <p:nvPicPr>
          <p:cNvPr id="98" name="Google Shape;98;p19"/>
          <p:cNvPicPr preferRelativeResize="0"/>
          <p:nvPr/>
        </p:nvPicPr>
        <p:blipFill>
          <a:blip r:embed="rId3">
            <a:alphaModFix/>
          </a:blip>
          <a:stretch>
            <a:fillRect/>
          </a:stretch>
        </p:blipFill>
        <p:spPr>
          <a:xfrm>
            <a:off x="0" y="1629444"/>
            <a:ext cx="9144000" cy="3027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